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7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3" r:id="rId20"/>
    <p:sldId id="260" r:id="rId21"/>
    <p:sldId id="276" r:id="rId22"/>
  </p:sldIdLst>
  <p:sldSz cx="9144000" cy="6858000" type="screen4x3"/>
  <p:notesSz cx="9856788" cy="679767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57" autoAdjust="0"/>
    <p:restoredTop sz="94660"/>
  </p:normalViewPr>
  <p:slideViewPr>
    <p:cSldViewPr showGuides="1">
      <p:cViewPr varScale="1">
        <p:scale>
          <a:sx n="122" d="100"/>
          <a:sy n="122" d="100"/>
        </p:scale>
        <p:origin x="-131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1275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583234" y="0"/>
            <a:ext cx="4271275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B74AB-60A9-444B-88A7-2F61AC34561E}" type="datetimeFigureOut">
              <a:rPr lang="pl-PL" smtClean="0"/>
              <a:t>2016-06-17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271275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583234" y="6456611"/>
            <a:ext cx="4271275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88BBD-D753-4995-95A6-0C53141986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4582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EE66B-4E73-4052-8643-359E9EF5DEEA}" type="datetimeFigureOut">
              <a:rPr lang="pl-PL" smtClean="0"/>
              <a:t>2016-06-17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C34B-D440-404C-BB55-CD19EAC4C5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5991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EE66B-4E73-4052-8643-359E9EF5DEEA}" type="datetimeFigureOut">
              <a:rPr lang="pl-PL" smtClean="0"/>
              <a:t>2016-06-17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C34B-D440-404C-BB55-CD19EAC4C5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5477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EE66B-4E73-4052-8643-359E9EF5DEEA}" type="datetimeFigureOut">
              <a:rPr lang="pl-PL" smtClean="0"/>
              <a:t>2016-06-17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C34B-D440-404C-BB55-CD19EAC4C5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5015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EE66B-4E73-4052-8643-359E9EF5DEEA}" type="datetimeFigureOut">
              <a:rPr lang="pl-PL" smtClean="0"/>
              <a:t>2016-06-17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C34B-D440-404C-BB55-CD19EAC4C5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6976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EE66B-4E73-4052-8643-359E9EF5DEEA}" type="datetimeFigureOut">
              <a:rPr lang="pl-PL" smtClean="0"/>
              <a:t>2016-06-17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C34B-D440-404C-BB55-CD19EAC4C5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9865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EE66B-4E73-4052-8643-359E9EF5DEEA}" type="datetimeFigureOut">
              <a:rPr lang="pl-PL" smtClean="0"/>
              <a:t>2016-06-17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C34B-D440-404C-BB55-CD19EAC4C5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6227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EE66B-4E73-4052-8643-359E9EF5DEEA}" type="datetimeFigureOut">
              <a:rPr lang="pl-PL" smtClean="0"/>
              <a:t>2016-06-17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C34B-D440-404C-BB55-CD19EAC4C5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8614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EE66B-4E73-4052-8643-359E9EF5DEEA}" type="datetimeFigureOut">
              <a:rPr lang="pl-PL" smtClean="0"/>
              <a:t>2016-06-17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C34B-D440-404C-BB55-CD19EAC4C5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7000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EE66B-4E73-4052-8643-359E9EF5DEEA}" type="datetimeFigureOut">
              <a:rPr lang="pl-PL" smtClean="0"/>
              <a:t>2016-06-17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C34B-D440-404C-BB55-CD19EAC4C5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7870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EE66B-4E73-4052-8643-359E9EF5DEEA}" type="datetimeFigureOut">
              <a:rPr lang="pl-PL" smtClean="0"/>
              <a:t>2016-06-17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C34B-D440-404C-BB55-CD19EAC4C5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8715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EE66B-4E73-4052-8643-359E9EF5DEEA}" type="datetimeFigureOut">
              <a:rPr lang="pl-PL" smtClean="0"/>
              <a:t>2016-06-17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C34B-D440-404C-BB55-CD19EAC4C5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1467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tx2">
                <a:lumMod val="60000"/>
                <a:lumOff val="40000"/>
              </a:schemeClr>
            </a:gs>
            <a:gs pos="68000">
              <a:schemeClr val="accent3">
                <a:lumMod val="20000"/>
                <a:lumOff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EE66B-4E73-4052-8643-359E9EF5DEEA}" type="datetimeFigureOut">
              <a:rPr lang="pl-PL" smtClean="0"/>
              <a:t>2016-06-17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BC34B-D440-404C-BB55-CD19EAC4C5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7232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41784" y="1892061"/>
            <a:ext cx="7772400" cy="3240359"/>
          </a:xfrm>
        </p:spPr>
        <p:txBody>
          <a:bodyPr>
            <a:noAutofit/>
          </a:bodyPr>
          <a:lstStyle/>
          <a:p>
            <a:r>
              <a:rPr lang="pl-PL" sz="5400" b="1" dirty="0" smtClean="0"/>
              <a:t>Inwestycje i remonty</a:t>
            </a:r>
            <a:br>
              <a:rPr lang="pl-PL" sz="5400" b="1" dirty="0" smtClean="0"/>
            </a:br>
            <a:r>
              <a:rPr lang="pl-PL" sz="5400" b="1" dirty="0" smtClean="0"/>
              <a:t>w 2015 roku</a:t>
            </a:r>
            <a:endParaRPr lang="pl-PL" sz="54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27584" y="5582948"/>
            <a:ext cx="6400800" cy="913656"/>
          </a:xfrm>
        </p:spPr>
        <p:txBody>
          <a:bodyPr/>
          <a:lstStyle/>
          <a:p>
            <a:r>
              <a:rPr lang="pl-PL" dirty="0" smtClean="0"/>
              <a:t>Starostwo Powiatowe w Wołominie</a:t>
            </a:r>
            <a:endParaRPr lang="pl-PL" dirty="0"/>
          </a:p>
        </p:txBody>
      </p:sp>
      <p:pic>
        <p:nvPicPr>
          <p:cNvPr id="4098" name="Picture 2" descr="C:\Users\A0809\Desktop\2000px-POL_powiat_wołomiński_COA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01443"/>
            <a:ext cx="1152128" cy="139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72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83605" y="153198"/>
            <a:ext cx="4474840" cy="2722314"/>
          </a:xfrm>
        </p:spPr>
        <p:txBody>
          <a:bodyPr>
            <a:normAutofit fontScale="90000"/>
          </a:bodyPr>
          <a:lstStyle/>
          <a:p>
            <a:r>
              <a:rPr lang="pl-PL" sz="3600" b="1" dirty="0"/>
              <a:t>Kontynuacja </a:t>
            </a:r>
            <a:r>
              <a:rPr lang="pl-PL" sz="3600" b="1" dirty="0" smtClean="0"/>
              <a:t>przebudowy drogi powiatowej </a:t>
            </a:r>
            <a:r>
              <a:rPr lang="pl-PL" sz="3600" b="1" dirty="0"/>
              <a:t>do drogi wojewódzkiej 634 w miejscowości </a:t>
            </a:r>
            <a:r>
              <a:rPr lang="pl-PL" sz="3600" b="1" dirty="0" smtClean="0"/>
              <a:t>Ostrówek, gm</a:t>
            </a:r>
            <a:r>
              <a:rPr lang="pl-PL" sz="3600" b="1" dirty="0"/>
              <a:t>. Klembów </a:t>
            </a:r>
            <a:endParaRPr lang="pl-PL" sz="36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4661239" y="3068960"/>
            <a:ext cx="424847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Zakres rzeczowy: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400" dirty="0" smtClean="0"/>
              <a:t>Przebudowa jezdni</a:t>
            </a:r>
            <a:r>
              <a:rPr lang="pl-PL" sz="2400" dirty="0"/>
              <a:t>, chodników. </a:t>
            </a:r>
            <a:r>
              <a:rPr lang="pl-PL" sz="2400" dirty="0" smtClean="0"/>
              <a:t>Budowa ścieżki </a:t>
            </a:r>
            <a:r>
              <a:rPr lang="pl-PL" sz="2400" dirty="0"/>
              <a:t>rowerowej </a:t>
            </a:r>
            <a:r>
              <a:rPr lang="pl-PL" sz="2400" dirty="0" smtClean="0"/>
              <a:t>                i </a:t>
            </a:r>
            <a:r>
              <a:rPr lang="pl-PL" sz="2400" dirty="0"/>
              <a:t>kanalizacji deszczowej. Odcinek podlegający przebudowie ma </a:t>
            </a:r>
            <a:r>
              <a:rPr lang="pl-PL" sz="2400" dirty="0" smtClean="0"/>
              <a:t>długość</a:t>
            </a:r>
            <a:r>
              <a:rPr lang="pl-PL" sz="2400" dirty="0" smtClean="0">
                <a:solidFill>
                  <a:srgbClr val="FF0000"/>
                </a:solidFill>
              </a:rPr>
              <a:t> 1,06 km</a:t>
            </a:r>
            <a:r>
              <a:rPr lang="pl-PL" sz="2800" dirty="0" smtClean="0"/>
              <a:t/>
            </a:r>
            <a:br>
              <a:rPr lang="pl-PL" sz="2800" dirty="0" smtClean="0"/>
            </a:br>
            <a:endParaRPr lang="pl-PL" sz="2800" dirty="0" smtClean="0"/>
          </a:p>
          <a:p>
            <a:pPr algn="ctr"/>
            <a:r>
              <a:rPr lang="pl-PL" sz="2800" b="1" dirty="0"/>
              <a:t>Koszt realizacji zadania: :</a:t>
            </a: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dirty="0" smtClean="0"/>
              <a:t>1 865 054, 18 zł</a:t>
            </a:r>
            <a:endParaRPr lang="pl-PL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4304093" cy="3934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96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pl-PL" sz="3200" b="1" dirty="0" smtClean="0"/>
              <a:t>Remont mostu drogowego w Jadowie </a:t>
            </a:r>
            <a:br>
              <a:rPr lang="pl-PL" sz="3200" b="1" dirty="0" smtClean="0"/>
            </a:br>
            <a:r>
              <a:rPr lang="pl-PL" sz="3200" dirty="0" smtClean="0"/>
              <a:t>(przed remontem)</a:t>
            </a:r>
            <a:endParaRPr lang="pl-PL" sz="3200" dirty="0"/>
          </a:p>
        </p:txBody>
      </p:sp>
      <p:pic>
        <p:nvPicPr>
          <p:cNvPr id="9218" name="Picture 2" descr="C:\Users\A0809\Desktop\Promocja\11 Remont mostu drogowego w m. Jadów gm. Jadów\Przed\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23387"/>
            <a:ext cx="7073380" cy="518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7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54726" y="247838"/>
            <a:ext cx="4474840" cy="2722314"/>
          </a:xfrm>
        </p:spPr>
        <p:txBody>
          <a:bodyPr>
            <a:normAutofit/>
          </a:bodyPr>
          <a:lstStyle/>
          <a:p>
            <a:r>
              <a:rPr lang="pl-PL" sz="3600" b="1" dirty="0" smtClean="0"/>
              <a:t>Remont mostu </a:t>
            </a:r>
            <a:br>
              <a:rPr lang="pl-PL" sz="3600" b="1" dirty="0" smtClean="0"/>
            </a:br>
            <a:r>
              <a:rPr lang="pl-PL" sz="3600" b="1" dirty="0" smtClean="0"/>
              <a:t>drogowego </a:t>
            </a:r>
            <a:br>
              <a:rPr lang="pl-PL" sz="3600" b="1" dirty="0" smtClean="0"/>
            </a:br>
            <a:r>
              <a:rPr lang="pl-PL" sz="3600" b="1" dirty="0" smtClean="0"/>
              <a:t>w Jadowie</a:t>
            </a:r>
            <a:br>
              <a:rPr lang="pl-PL" sz="3600" b="1" dirty="0" smtClean="0"/>
            </a:br>
            <a:r>
              <a:rPr lang="pl-PL" sz="3600" dirty="0" smtClean="0"/>
              <a:t>(po remoncie)</a:t>
            </a:r>
            <a:endParaRPr lang="pl-PL" sz="36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4895528" y="3308354"/>
            <a:ext cx="424847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Zakres rzeczowy: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400" dirty="0" smtClean="0"/>
              <a:t>remont obiektu mostowego, przebudowa drogi powiatowej, umocnienie rowu wraz z budową odwodnienia</a:t>
            </a:r>
            <a:r>
              <a:rPr lang="pl-PL" sz="2800" dirty="0" smtClean="0"/>
              <a:t/>
            </a:r>
            <a:br>
              <a:rPr lang="pl-PL" sz="2800" dirty="0" smtClean="0"/>
            </a:br>
            <a:endParaRPr lang="pl-PL" sz="2800" dirty="0" smtClean="0"/>
          </a:p>
          <a:p>
            <a:pPr algn="ctr"/>
            <a:r>
              <a:rPr lang="pl-PL" sz="2800" b="1" dirty="0"/>
              <a:t>Koszt realizacji zadania:</a:t>
            </a: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dirty="0" smtClean="0"/>
              <a:t>875 812,18 zł</a:t>
            </a:r>
            <a:endParaRPr lang="pl-PL" sz="2800" b="1" dirty="0"/>
          </a:p>
        </p:txBody>
      </p:sp>
      <p:pic>
        <p:nvPicPr>
          <p:cNvPr id="10242" name="Picture 2" descr="C:\Users\A0809\Desktop\Promocja\11 Remont mostu drogowego w m. Jadów gm. Jadów\Po\12182724_1068698343174234_6606290253526612187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1" y="476672"/>
            <a:ext cx="4841767" cy="272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0809\Desktop\Promocja\11 Remont mostu drogowego w m. Jadów gm. Jadów\Po\DSC090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1" y="3429000"/>
            <a:ext cx="4825099" cy="322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6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16016" y="-28295"/>
            <a:ext cx="4182864" cy="2722314"/>
          </a:xfrm>
        </p:spPr>
        <p:txBody>
          <a:bodyPr>
            <a:normAutofit/>
          </a:bodyPr>
          <a:lstStyle/>
          <a:p>
            <a:r>
              <a:rPr lang="pl-PL" sz="2800" b="1" dirty="0" smtClean="0"/>
              <a:t>Zakup nieruchomości               na cele szkolnictwa specjalnego i przebudowa budynku</a:t>
            </a:r>
            <a:endParaRPr lang="pl-PL" sz="28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4878784" y="3140968"/>
            <a:ext cx="42484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Zakres rzeczowy</a:t>
            </a:r>
            <a:br>
              <a:rPr lang="pl-PL" sz="2800" b="1" dirty="0" smtClean="0"/>
            </a:br>
            <a:r>
              <a:rPr lang="pl-PL" sz="2800" dirty="0" smtClean="0"/>
              <a:t>zakup nieruchomości, ekspertyza stanu nieruchomości, uprzątnięcie terenu</a:t>
            </a:r>
            <a:br>
              <a:rPr lang="pl-PL" sz="2800" dirty="0" smtClean="0"/>
            </a:br>
            <a:endParaRPr lang="pl-PL" sz="2800" dirty="0" smtClean="0"/>
          </a:p>
          <a:p>
            <a:pPr algn="ctr"/>
            <a:r>
              <a:rPr lang="pl-PL" sz="2800" b="1" dirty="0"/>
              <a:t>Koszt realizacji zadania:</a:t>
            </a: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dirty="0" smtClean="0"/>
              <a:t>854 216,98 zł</a:t>
            </a:r>
            <a:endParaRPr lang="pl-PL" sz="2800" b="1" dirty="0"/>
          </a:p>
        </p:txBody>
      </p:sp>
      <p:pic>
        <p:nvPicPr>
          <p:cNvPr id="11268" name="Picture 4" descr="C:\Users\A0809\Desktop\Promocja\66 Zakup nieruchomości na cele szkolnictwa specjalnego i budowa szkoły specjalnej w Radzyminie\DSC_51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49971"/>
            <a:ext cx="486453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A0809\Desktop\Promocja\66 Zakup nieruchomości na cele szkolnictwa specjalnego i budowa szkoły specjalnej w Radzyminie\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48" y="332656"/>
            <a:ext cx="3985752" cy="342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26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5683" y="63159"/>
            <a:ext cx="4029594" cy="2722314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Rozbudowa LO                      w Radzyminie wraz                z salą gimnastyczną</a:t>
            </a:r>
            <a:r>
              <a:rPr lang="pl-PL" sz="3600" b="1" dirty="0" smtClean="0"/>
              <a:t/>
            </a:r>
            <a:br>
              <a:rPr lang="pl-PL" sz="3600" b="1" dirty="0" smtClean="0"/>
            </a:br>
            <a:endParaRPr lang="pl-PL" sz="36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5147935" y="2708920"/>
            <a:ext cx="41084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Zakres rzeczowy: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000" dirty="0" smtClean="0"/>
              <a:t>Wykonanie remontu holu, auli, pracowni fizycznej i chemicznej              wraz zaprojektowaniem                                 i wykonaniem instalacji teleinformatycznej, budowa sali gimnastycznej</a:t>
            </a:r>
            <a:r>
              <a:rPr lang="pl-PL" sz="2800" dirty="0" smtClean="0"/>
              <a:t/>
            </a:r>
            <a:br>
              <a:rPr lang="pl-PL" sz="2800" dirty="0" smtClean="0"/>
            </a:br>
            <a:endParaRPr lang="pl-PL" sz="2800" dirty="0" smtClean="0"/>
          </a:p>
          <a:p>
            <a:pPr algn="ctr"/>
            <a:r>
              <a:rPr lang="pl-PL" sz="2800" b="1" dirty="0"/>
              <a:t>Koszt realizacji zadania:</a:t>
            </a: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dirty="0" smtClean="0"/>
              <a:t>1 017 569,13 zł</a:t>
            </a:r>
            <a:endParaRPr lang="pl-PL" sz="2800" b="1" dirty="0"/>
          </a:p>
        </p:txBody>
      </p:sp>
      <p:pic>
        <p:nvPicPr>
          <p:cNvPr id="12290" name="Picture 2" descr="P123053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" t="30746" r="-91" b="-701"/>
          <a:stretch/>
        </p:blipFill>
        <p:spPr bwMode="auto">
          <a:xfrm>
            <a:off x="126388" y="260648"/>
            <a:ext cx="4988018" cy="261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P12008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4" y="2987953"/>
            <a:ext cx="4992555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671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2290266"/>
          </a:xfrm>
        </p:spPr>
        <p:txBody>
          <a:bodyPr>
            <a:normAutofit/>
          </a:bodyPr>
          <a:lstStyle/>
          <a:p>
            <a:r>
              <a:rPr lang="pl-PL" sz="3200" b="1" dirty="0"/>
              <a:t>Przebudowa ciągu ulic Wojska</a:t>
            </a:r>
            <a:br>
              <a:rPr lang="pl-PL" sz="3200" b="1" dirty="0"/>
            </a:br>
            <a:r>
              <a:rPr lang="pl-PL" sz="3200" b="1" dirty="0"/>
              <a:t>Polskiego, Rychlińskiego, Szpitalnej, Kochanowskiego i </a:t>
            </a:r>
            <a:r>
              <a:rPr lang="pl-PL" sz="3200" b="1" dirty="0" err="1"/>
              <a:t>Drewnickiej</a:t>
            </a:r>
            <a:r>
              <a:rPr lang="pl-PL" sz="3200" b="1" dirty="0"/>
              <a:t> </a:t>
            </a:r>
            <a:r>
              <a:rPr lang="pl-PL" sz="3200" b="1" dirty="0" smtClean="0"/>
              <a:t>w Ząbkach</a:t>
            </a:r>
            <a:r>
              <a:rPr lang="pl-PL" sz="3600" b="1" dirty="0" smtClean="0"/>
              <a:t/>
            </a:r>
            <a:br>
              <a:rPr lang="pl-PL" sz="3600" b="1" dirty="0" smtClean="0"/>
            </a:br>
            <a:endParaRPr lang="pl-PL" sz="3600" b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5796136" y="1844824"/>
            <a:ext cx="334786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Zakres rzeczowy: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000" dirty="0" smtClean="0"/>
              <a:t>Przebudowa ul. Szpitalnej               od skrzyżowania z ul. Rychlińskiego,                                 11-go Listopada                              do skrzyżowania                          z ul. Ząbkowską.                Zakres prac obejmuje: przebudowę jezdni, chodników i mediów. </a:t>
            </a:r>
          </a:p>
          <a:p>
            <a:pPr algn="ctr"/>
            <a:r>
              <a:rPr lang="pl-PL" sz="2000" dirty="0" smtClean="0">
                <a:solidFill>
                  <a:srgbClr val="FF0000"/>
                </a:solidFill>
              </a:rPr>
              <a:t>Długość odcinka 390m</a:t>
            </a:r>
            <a:r>
              <a:rPr lang="pl-PL" sz="2800" dirty="0" smtClean="0"/>
              <a:t/>
            </a:r>
            <a:br>
              <a:rPr lang="pl-PL" sz="2800" dirty="0" smtClean="0"/>
            </a:br>
            <a:endParaRPr lang="pl-PL" sz="2800" dirty="0" smtClean="0"/>
          </a:p>
          <a:p>
            <a:pPr algn="ctr"/>
            <a:r>
              <a:rPr lang="pl-PL" sz="2400" b="1" dirty="0"/>
              <a:t>Koszt realizacji zadania:</a:t>
            </a: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dirty="0" smtClean="0"/>
              <a:t>2 098 776, 28 zł</a:t>
            </a:r>
            <a:endParaRPr lang="pl-PL" sz="2800" b="1" dirty="0"/>
          </a:p>
        </p:txBody>
      </p:sp>
      <p:pic>
        <p:nvPicPr>
          <p:cNvPr id="13316" name="Picture 4" descr="C:\Users\A0809\Desktop\Promocja\Rychlińskiego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82" y="2599324"/>
            <a:ext cx="5789852" cy="298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4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2290266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Przebudowa ciągu ulic Załuskiego – </a:t>
            </a:r>
            <a:r>
              <a:rPr lang="pl-PL" sz="3200" b="1" dirty="0" err="1" smtClean="0"/>
              <a:t>Zagańczyka</a:t>
            </a:r>
            <a:r>
              <a:rPr lang="pl-PL" sz="3200" b="1" dirty="0" smtClean="0"/>
              <a:t> - Mareckiej i Szerokiej w Kobyłce, gm. Kobyłka</a:t>
            </a:r>
            <a:endParaRPr lang="pl-PL" sz="3600" b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5570291" y="2889951"/>
            <a:ext cx="33185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Zakres rzeczowy: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000" dirty="0" smtClean="0"/>
              <a:t>Przebudowa chodników i wjazdów wraz z odwodnieniem ul. Załuskiego</a:t>
            </a:r>
            <a:br>
              <a:rPr lang="pl-PL" sz="2000" dirty="0" smtClean="0"/>
            </a:br>
            <a:endParaRPr lang="pl-PL" sz="2000" dirty="0" smtClean="0"/>
          </a:p>
          <a:p>
            <a:pPr algn="ctr"/>
            <a:endParaRPr lang="pl-PL" sz="2000" dirty="0" smtClean="0"/>
          </a:p>
          <a:p>
            <a:pPr algn="ctr"/>
            <a:r>
              <a:rPr lang="pl-PL" sz="2400" b="1" dirty="0"/>
              <a:t>Koszt realizacji zadania:</a:t>
            </a: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dirty="0" smtClean="0"/>
              <a:t>661 533,83 zł</a:t>
            </a:r>
            <a:endParaRPr lang="pl-PL" sz="2800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37" y="2290266"/>
            <a:ext cx="5433656" cy="3879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70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9452" y="-243408"/>
            <a:ext cx="8640960" cy="1957610"/>
          </a:xfrm>
        </p:spPr>
        <p:txBody>
          <a:bodyPr>
            <a:normAutofit/>
          </a:bodyPr>
          <a:lstStyle/>
          <a:p>
            <a:r>
              <a:rPr lang="pl-PL" sz="3200" b="1" dirty="0"/>
              <a:t>Budowa chodnika w m. Józefów w ciągu ulicy Klonowej, gm. Dąbrówka</a:t>
            </a:r>
            <a:endParaRPr lang="pl-PL" sz="3600" b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4318898" y="1988840"/>
            <a:ext cx="458151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Zakres rzeczowy: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Budowa chodnika                              i odwodnienia na długości             </a:t>
            </a:r>
            <a:r>
              <a:rPr lang="pl-PL" sz="2800" dirty="0" smtClean="0">
                <a:solidFill>
                  <a:srgbClr val="FF0000"/>
                </a:solidFill>
              </a:rPr>
              <a:t>966 </a:t>
            </a:r>
            <a:r>
              <a:rPr lang="pl-PL" sz="2800" dirty="0" err="1" smtClean="0">
                <a:solidFill>
                  <a:srgbClr val="FF0000"/>
                </a:solidFill>
              </a:rPr>
              <a:t>mb</a:t>
            </a:r>
            <a:r>
              <a:rPr lang="pl-PL" sz="2800" dirty="0" smtClean="0">
                <a:solidFill>
                  <a:srgbClr val="FF0000"/>
                </a:solidFill>
              </a:rPr>
              <a:t> </a:t>
            </a:r>
            <a:r>
              <a:rPr lang="pl-PL" sz="2800" dirty="0" smtClean="0"/>
              <a:t>od skrzyżowania               w Józefowie w kierunku Guzowatki</a:t>
            </a:r>
            <a:r>
              <a:rPr lang="pl-PL" sz="2000" dirty="0" smtClean="0"/>
              <a:t/>
            </a:r>
            <a:br>
              <a:rPr lang="pl-PL" sz="2000" dirty="0" smtClean="0"/>
            </a:br>
            <a:endParaRPr lang="pl-PL" sz="2000" dirty="0" smtClean="0"/>
          </a:p>
          <a:p>
            <a:pPr algn="ctr"/>
            <a:r>
              <a:rPr lang="pl-PL" sz="2800" b="1" dirty="0"/>
              <a:t>Koszt realizacji zadania:</a:t>
            </a: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dirty="0" smtClean="0"/>
              <a:t>299 999, 92 zł</a:t>
            </a:r>
            <a:endParaRPr lang="pl-PL" sz="2800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52" y="1340768"/>
            <a:ext cx="3528392" cy="5346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181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7775653"/>
              </p:ext>
            </p:extLst>
          </p:nvPr>
        </p:nvGraphicFramePr>
        <p:xfrm>
          <a:off x="1835696" y="764704"/>
          <a:ext cx="5236629" cy="5923664"/>
        </p:xfrm>
        <a:graphic>
          <a:graphicData uri="http://schemas.openxmlformats.org/drawingml/2006/table">
            <a:tbl>
              <a:tblPr/>
              <a:tblGrid>
                <a:gridCol w="644508"/>
                <a:gridCol w="3303104"/>
                <a:gridCol w="1289017"/>
              </a:tblGrid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pl-PL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l.p</a:t>
                      </a: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pl-PL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Lokalizacja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pl-PL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Długość </a:t>
                      </a: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mb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825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</a:t>
                      </a: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Wolica</a:t>
                      </a: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825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</a:t>
                      </a: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Guzowatka w kierunku Chajęty</a:t>
                      </a: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</a:t>
                      </a: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825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</a:t>
                      </a: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Wola Rasztowska</a:t>
                      </a: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950</a:t>
                      </a: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825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</a:t>
                      </a: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Sulejów</a:t>
                      </a: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1 020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825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</a:t>
                      </a: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Dzięcioły</a:t>
                      </a: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825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</a:t>
                      </a: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Równe</a:t>
                      </a: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1 000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825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</a:t>
                      </a: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Szczepanek</a:t>
                      </a: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980</a:t>
                      </a: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825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</a:t>
                      </a: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Cięciwa</a:t>
                      </a: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1 000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825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</a:t>
                      </a: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Zawady</a:t>
                      </a: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825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</a:t>
                      </a: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Strachówka-Annopol</a:t>
                      </a: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3 400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825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</a:t>
                      </a: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Myszadła</a:t>
                      </a: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1 000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825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</a:t>
                      </a: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Poświętne</a:t>
                      </a: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1 320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825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</a:t>
                      </a: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Łosie-Sokołówek</a:t>
                      </a: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1 350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825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</a:t>
                      </a: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Stare Załubice</a:t>
                      </a: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1 400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825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</a:t>
                      </a: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Ossów-Leśniakowizna</a:t>
                      </a: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1 310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8257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16.</a:t>
                      </a:r>
                      <a:endParaRPr lang="pl-PL" sz="1600" dirty="0"/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Słupno przy st. paliw</a:t>
                      </a: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825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Razem </a:t>
                      </a: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wykonane GRB </a:t>
                      </a:r>
                    </a:p>
                  </a:txBody>
                  <a:tcPr marL="9052" marR="9052" marT="90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16 810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825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Kobyłka ul Napoleona</a:t>
                      </a: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825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Radzymin Norwida</a:t>
                      </a: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980</a:t>
                      </a: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825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Guzowatka przy szkole</a:t>
                      </a: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825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Białki</a:t>
                      </a: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8257">
                <a:tc gridSpan="2">
                  <a:txBody>
                    <a:bodyPr/>
                    <a:lstStyle/>
                    <a:p>
                      <a:pPr algn="l" fontAlgn="b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pl-PL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Razem </a:t>
                      </a: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zlecenie </a:t>
                      </a:r>
                      <a:r>
                        <a:rPr lang="pl-PL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zewnętrzne 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1 880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467544" y="53744"/>
            <a:ext cx="8229600" cy="710960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Nakładki wykonane w roku 2015</a:t>
            </a:r>
            <a:endParaRPr lang="pl-PL" sz="3600" b="1" dirty="0"/>
          </a:p>
        </p:txBody>
      </p:sp>
    </p:spTree>
    <p:extLst>
      <p:ext uri="{BB962C8B-B14F-4D97-AF65-F5344CB8AC3E}">
        <p14:creationId xmlns:p14="http://schemas.microsoft.com/office/powerpoint/2010/main" val="133927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957610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Dotacja dla SZPZOZ na dofinansowanie zakupów sprzętu specjalistycznego, modernizację oddziałów szpitalnych i rozbudowę obiektu</a:t>
            </a:r>
            <a:endParaRPr lang="pl-PL" sz="3600" b="1" dirty="0"/>
          </a:p>
        </p:txBody>
      </p:sp>
      <p:pic>
        <p:nvPicPr>
          <p:cNvPr id="16386" name="Picture 2" descr="C:\Users\A0809\Desktop\szpita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76" y="1973188"/>
            <a:ext cx="7704856" cy="431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2415280" y="3501008"/>
            <a:ext cx="6748208" cy="3231654"/>
          </a:xfrm>
          <a:prstGeom prst="rect">
            <a:avLst/>
          </a:prstGeom>
          <a:solidFill>
            <a:schemeClr val="accent3">
              <a:lumMod val="60000"/>
              <a:lumOff val="40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Zakres rzeczowy: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400" dirty="0" smtClean="0"/>
              <a:t>1. Stacja uzdatniania wody – 609 225 zł</a:t>
            </a:r>
          </a:p>
          <a:p>
            <a:pPr algn="ctr"/>
            <a:r>
              <a:rPr lang="pl-PL" sz="2400" dirty="0" smtClean="0"/>
              <a:t>2. Zakup sprzętu specjalistycznego – 1 480 438 zł</a:t>
            </a:r>
          </a:p>
          <a:p>
            <a:pPr algn="ctr"/>
            <a:r>
              <a:rPr lang="pl-PL" sz="2400" dirty="0" smtClean="0"/>
              <a:t>3. Rozbudowa i modernizacja Szpitala</a:t>
            </a:r>
            <a:r>
              <a:rPr lang="pl-PL" sz="2000" dirty="0" smtClean="0"/>
              <a:t> – 1 510 337 zł</a:t>
            </a:r>
          </a:p>
          <a:p>
            <a:pPr algn="ctr"/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800" b="1" dirty="0" smtClean="0"/>
              <a:t>Razem:</a:t>
            </a:r>
          </a:p>
          <a:p>
            <a:pPr algn="ctr"/>
            <a:r>
              <a:rPr lang="pl-PL" sz="2800" b="1" dirty="0" smtClean="0"/>
              <a:t>3 600 000 zł</a:t>
            </a:r>
            <a:endParaRPr lang="pl-PL" sz="2800" b="1" dirty="0"/>
          </a:p>
          <a:p>
            <a:pPr algn="ctr"/>
            <a:endParaRPr lang="pl-PL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1161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936104"/>
          </a:xfrm>
        </p:spPr>
        <p:txBody>
          <a:bodyPr>
            <a:noAutofit/>
          </a:bodyPr>
          <a:lstStyle/>
          <a:p>
            <a:r>
              <a:rPr lang="pl-PL" sz="5400" b="1" dirty="0" smtClean="0"/>
              <a:t>Wydział Inwestycji                      i Drogownictwa w liczbach</a:t>
            </a:r>
            <a:endParaRPr lang="pl-PL" sz="5400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870496" y="2666185"/>
            <a:ext cx="76910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/>
              <a:t>19 pracowników na stanowiskach robotniczych</a:t>
            </a:r>
          </a:p>
          <a:p>
            <a:pPr algn="ctr"/>
            <a:r>
              <a:rPr lang="pl-PL" sz="2800" dirty="0" smtClean="0"/>
              <a:t>20 pracowników na stanowiskach administracyjnych</a:t>
            </a:r>
            <a:endParaRPr lang="pl-PL" sz="28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4716016" y="4445701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u="sng" dirty="0" smtClean="0"/>
              <a:t>2015 rok</a:t>
            </a:r>
            <a:endParaRPr lang="pl-PL" sz="2400" b="1" u="sng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4823520" y="5190113"/>
            <a:ext cx="432048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7 tys.</a:t>
            </a:r>
            <a:r>
              <a:rPr lang="pl-PL" b="1" dirty="0" smtClean="0"/>
              <a:t> </a:t>
            </a:r>
            <a:r>
              <a:rPr lang="pl-PL" dirty="0" smtClean="0"/>
              <a:t>pism trafiło do WID</a:t>
            </a:r>
          </a:p>
          <a:p>
            <a:pPr algn="ctr"/>
            <a:endParaRPr lang="pl-PL" sz="2000" dirty="0" smtClean="0"/>
          </a:p>
          <a:p>
            <a:pPr algn="ctr"/>
            <a:r>
              <a:rPr lang="pl-PL" dirty="0" smtClean="0"/>
              <a:t>ŚREDNI CZAS ZAŁATWIENIA SPRAWY</a:t>
            </a:r>
          </a:p>
          <a:p>
            <a:pPr algn="ctr"/>
            <a:r>
              <a:rPr lang="pl-PL" b="1" dirty="0" smtClean="0">
                <a:solidFill>
                  <a:srgbClr val="FF0000"/>
                </a:solidFill>
              </a:rPr>
              <a:t>18 dni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243637" y="4445701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u="sng" dirty="0" smtClean="0"/>
              <a:t>2013 rok</a:t>
            </a:r>
            <a:endParaRPr lang="pl-PL" sz="2400" b="1" u="sng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107504" y="5190113"/>
            <a:ext cx="4824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FF0000"/>
                </a:solidFill>
              </a:rPr>
              <a:t>5 tys. </a:t>
            </a:r>
            <a:r>
              <a:rPr lang="pl-PL" sz="2000" dirty="0" smtClean="0"/>
              <a:t>pism trafiło do WID</a:t>
            </a:r>
          </a:p>
          <a:p>
            <a:pPr algn="ctr"/>
            <a:endParaRPr lang="pl-PL" sz="2000" dirty="0" smtClean="0"/>
          </a:p>
          <a:p>
            <a:pPr algn="ctr"/>
            <a:r>
              <a:rPr lang="pl-PL" sz="2000" dirty="0" smtClean="0"/>
              <a:t>ŚREDNI CZAS ZAŁATWIENIA SPRAWY</a:t>
            </a:r>
          </a:p>
          <a:p>
            <a:pPr algn="ctr"/>
            <a:r>
              <a:rPr lang="pl-PL" sz="2000" b="1" dirty="0" smtClean="0">
                <a:solidFill>
                  <a:srgbClr val="FF0000"/>
                </a:solidFill>
              </a:rPr>
              <a:t>20 dni</a:t>
            </a:r>
            <a:endParaRPr lang="pl-PL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06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395536" y="1772816"/>
            <a:ext cx="86409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Ponadto Starostwo Powiatowe  w Wołominie wykonało w 2015 roku m.in.:</a:t>
            </a:r>
            <a:br>
              <a:rPr lang="pl-PL" sz="2400" b="1" dirty="0" smtClean="0"/>
            </a:br>
            <a:endParaRPr lang="pl-PL" sz="2400" b="1" dirty="0" smtClean="0"/>
          </a:p>
          <a:p>
            <a:pPr marL="285750" indent="-285750">
              <a:buFontTx/>
              <a:buChar char="-"/>
            </a:pPr>
            <a:r>
              <a:rPr lang="pl-PL" sz="2000" b="1" dirty="0" smtClean="0">
                <a:solidFill>
                  <a:srgbClr val="FF0000"/>
                </a:solidFill>
              </a:rPr>
              <a:t>Zamykanie masą zalewową złączy technologicznych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 nawierzchni dróg powiatowych </a:t>
            </a:r>
            <a:r>
              <a:rPr lang="pl-PL" sz="2000" b="1" dirty="0" smtClean="0"/>
              <a:t>– 20 123 </a:t>
            </a:r>
            <a:r>
              <a:rPr lang="pl-PL" sz="2000" b="1" dirty="0" err="1" smtClean="0"/>
              <a:t>mb</a:t>
            </a:r>
            <a:endParaRPr lang="pl-PL" sz="2000" b="1" dirty="0" smtClean="0"/>
          </a:p>
          <a:p>
            <a:pPr marL="285750" indent="-285750">
              <a:buFontTx/>
              <a:buChar char="-"/>
            </a:pPr>
            <a:r>
              <a:rPr lang="pl-PL" sz="2000" dirty="0" smtClean="0"/>
              <a:t>Ustawienie</a:t>
            </a:r>
            <a:r>
              <a:rPr lang="pl-PL" sz="2000" b="1" dirty="0" smtClean="0"/>
              <a:t> 511 </a:t>
            </a:r>
            <a:r>
              <a:rPr lang="pl-PL" sz="2000" b="1" dirty="0" err="1" smtClean="0"/>
              <a:t>mb</a:t>
            </a:r>
            <a:r>
              <a:rPr lang="pl-PL" sz="2000" b="1" dirty="0" smtClean="0"/>
              <a:t> </a:t>
            </a:r>
            <a:r>
              <a:rPr lang="pl-PL" sz="2000" b="1" dirty="0" smtClean="0">
                <a:solidFill>
                  <a:srgbClr val="FF0000"/>
                </a:solidFill>
              </a:rPr>
              <a:t>barier energochłonnych</a:t>
            </a:r>
          </a:p>
          <a:p>
            <a:pPr marL="285750" indent="-285750">
              <a:buFontTx/>
              <a:buChar char="-"/>
            </a:pPr>
            <a:r>
              <a:rPr lang="pl-PL" sz="2000" b="1" dirty="0" smtClean="0">
                <a:solidFill>
                  <a:srgbClr val="FF0000"/>
                </a:solidFill>
              </a:rPr>
              <a:t>Poziome oczyszczanie dróg </a:t>
            </a:r>
            <a:r>
              <a:rPr lang="pl-PL" sz="2000" b="1" dirty="0" smtClean="0"/>
              <a:t>- 89 km</a:t>
            </a:r>
          </a:p>
          <a:p>
            <a:pPr marL="285750" indent="-285750">
              <a:buFontTx/>
              <a:buChar char="-"/>
            </a:pPr>
            <a:r>
              <a:rPr lang="pl-PL" sz="2000" b="1" dirty="0" smtClean="0">
                <a:solidFill>
                  <a:srgbClr val="FF0000"/>
                </a:solidFill>
              </a:rPr>
              <a:t>Wycinanie krzewów rosnących w pasie drogowym </a:t>
            </a:r>
            <a:r>
              <a:rPr lang="pl-PL" sz="2000" b="1" dirty="0" smtClean="0"/>
              <a:t>- 125 000 </a:t>
            </a:r>
            <a:r>
              <a:rPr lang="pl-PL" sz="2000" b="1" dirty="0" err="1" smtClean="0"/>
              <a:t>mb</a:t>
            </a:r>
            <a:endParaRPr lang="pl-PL" sz="2000" b="1" dirty="0" smtClean="0"/>
          </a:p>
          <a:p>
            <a:pPr marL="285750" indent="-285750">
              <a:buFontTx/>
              <a:buChar char="-"/>
            </a:pPr>
            <a:r>
              <a:rPr lang="pl-PL" sz="2000" b="1" dirty="0" smtClean="0">
                <a:solidFill>
                  <a:srgbClr val="FF0000"/>
                </a:solidFill>
              </a:rPr>
              <a:t>Oznakowanie poziome dróg powiatowych </a:t>
            </a:r>
            <a:r>
              <a:rPr lang="pl-PL" sz="2000" b="1" dirty="0" smtClean="0"/>
              <a:t>– 22 583,13 m2</a:t>
            </a:r>
          </a:p>
          <a:p>
            <a:pPr marL="285750" indent="-285750">
              <a:buFontTx/>
              <a:buChar char="-"/>
            </a:pPr>
            <a:r>
              <a:rPr lang="pl-PL" sz="2000" b="1" dirty="0" smtClean="0">
                <a:solidFill>
                  <a:srgbClr val="FF0000"/>
                </a:solidFill>
              </a:rPr>
              <a:t>Ustawienie znaków drogowych </a:t>
            </a:r>
            <a:r>
              <a:rPr lang="pl-PL" sz="2000" b="1" dirty="0" smtClean="0"/>
              <a:t>– 836 szt.</a:t>
            </a:r>
          </a:p>
          <a:p>
            <a:pPr marL="285750" indent="-285750">
              <a:buFontTx/>
              <a:buChar char="-"/>
            </a:pPr>
            <a:r>
              <a:rPr lang="pl-PL" sz="2000" b="1" dirty="0" smtClean="0">
                <a:solidFill>
                  <a:srgbClr val="FF0000"/>
                </a:solidFill>
              </a:rPr>
              <a:t>Oczyszczenie i udrożnienie sieci kanalizacji deszczowej </a:t>
            </a:r>
            <a:r>
              <a:rPr lang="pl-PL" sz="2000" b="1" dirty="0" smtClean="0"/>
              <a:t>– 1300 </a:t>
            </a:r>
            <a:r>
              <a:rPr lang="pl-PL" sz="2000" b="1" dirty="0" err="1" smtClean="0"/>
              <a:t>mb</a:t>
            </a:r>
            <a:endParaRPr lang="pl-PL" sz="2000" b="1" dirty="0" smtClean="0"/>
          </a:p>
          <a:p>
            <a:pPr marL="285750" indent="-285750">
              <a:buFontTx/>
              <a:buChar char="-"/>
            </a:pPr>
            <a:r>
              <a:rPr lang="pl-PL" sz="2000" b="1" dirty="0" smtClean="0">
                <a:solidFill>
                  <a:srgbClr val="FF0000"/>
                </a:solidFill>
              </a:rPr>
              <a:t>Oczyszczenie wypustów ulicznych </a:t>
            </a:r>
            <a:r>
              <a:rPr lang="pl-PL" sz="2000" b="1" dirty="0" smtClean="0"/>
              <a:t>– 900 szt.</a:t>
            </a:r>
          </a:p>
          <a:p>
            <a:pPr marL="285750" indent="-285750">
              <a:buFontTx/>
              <a:buChar char="-"/>
            </a:pPr>
            <a:r>
              <a:rPr lang="pl-PL" sz="2000" b="1" dirty="0" smtClean="0">
                <a:solidFill>
                  <a:srgbClr val="FF0000"/>
                </a:solidFill>
              </a:rPr>
              <a:t>Oczyszczenie studni chłonnych </a:t>
            </a:r>
            <a:r>
              <a:rPr lang="pl-PL" sz="2000" dirty="0" smtClean="0"/>
              <a:t>o śr. 1200 mm </a:t>
            </a:r>
            <a:r>
              <a:rPr lang="pl-PL" sz="2000" b="1" dirty="0" smtClean="0"/>
              <a:t>– 40 szt.</a:t>
            </a:r>
          </a:p>
          <a:p>
            <a:pPr marL="285750" indent="-285750">
              <a:buFontTx/>
              <a:buChar char="-"/>
            </a:pPr>
            <a:endParaRPr lang="pl-PL" b="1" dirty="0" smtClean="0"/>
          </a:p>
          <a:p>
            <a:pPr marL="285750" indent="-285750">
              <a:buFontTx/>
              <a:buChar char="-"/>
            </a:pPr>
            <a:endParaRPr lang="pl-PL" b="1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58185" y="188640"/>
            <a:ext cx="7772400" cy="936104"/>
          </a:xfrm>
        </p:spPr>
        <p:txBody>
          <a:bodyPr>
            <a:noAutofit/>
          </a:bodyPr>
          <a:lstStyle/>
          <a:p>
            <a:r>
              <a:rPr lang="pl-PL" sz="4000" b="1" dirty="0" smtClean="0"/>
              <a:t>Pozostałe zadania </a:t>
            </a:r>
            <a:endParaRPr lang="pl-PL" sz="4000" b="1" dirty="0"/>
          </a:p>
        </p:txBody>
      </p:sp>
      <p:pic>
        <p:nvPicPr>
          <p:cNvPr id="4" name="Picture 2" descr="C:\Users\A0809\Desktop\2000px-POL_powiat_wołomiński_COA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69" y="316431"/>
            <a:ext cx="1152128" cy="139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69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19442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8000" b="1" dirty="0" smtClean="0"/>
              <a:t>Dziękuję za uwagę               </a:t>
            </a:r>
          </a:p>
          <a:p>
            <a:pPr marL="0" indent="0" algn="ctr">
              <a:buNone/>
            </a:pPr>
            <a:endParaRPr lang="pl-PL" sz="8000" b="1" dirty="0" smtClean="0"/>
          </a:p>
          <a:p>
            <a:pPr marL="0" indent="0" algn="ctr">
              <a:buNone/>
            </a:pPr>
            <a:endParaRPr lang="pl-PL" sz="8000" b="1" dirty="0"/>
          </a:p>
          <a:p>
            <a:pPr marL="0" indent="0" algn="ctr">
              <a:buNone/>
            </a:pPr>
            <a:endParaRPr lang="pl-PL" sz="8000" b="1" dirty="0" smtClean="0"/>
          </a:p>
          <a:p>
            <a:pPr marL="0" indent="0" algn="ctr">
              <a:buNone/>
            </a:pPr>
            <a:endParaRPr lang="pl-PL" sz="8000" b="1" dirty="0"/>
          </a:p>
          <a:p>
            <a:pPr marL="0" indent="0" algn="ctr">
              <a:buNone/>
            </a:pPr>
            <a:endParaRPr lang="pl-PL" sz="8000" b="1" dirty="0"/>
          </a:p>
        </p:txBody>
      </p:sp>
      <p:pic>
        <p:nvPicPr>
          <p:cNvPr id="4" name="Picture 2" descr="C:\Users\A0809\Desktop\2000px-POL_powiat_wołomiński_COA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280" y="692696"/>
            <a:ext cx="1152128" cy="139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4427984" y="558924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3200" b="1" i="1" dirty="0"/>
              <a:t>Kazimierz Rakowski</a:t>
            </a:r>
          </a:p>
          <a:p>
            <a:pPr algn="ctr"/>
            <a:r>
              <a:rPr lang="pl-PL" sz="3200" b="1" i="1" dirty="0"/>
              <a:t>Starosta Wołomiński</a:t>
            </a:r>
          </a:p>
        </p:txBody>
      </p:sp>
    </p:spTree>
    <p:extLst>
      <p:ext uri="{BB962C8B-B14F-4D97-AF65-F5344CB8AC3E}">
        <p14:creationId xmlns:p14="http://schemas.microsoft.com/office/powerpoint/2010/main" val="146719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1196" y="148106"/>
            <a:ext cx="8229600" cy="1143000"/>
          </a:xfrm>
        </p:spPr>
        <p:txBody>
          <a:bodyPr/>
          <a:lstStyle/>
          <a:p>
            <a:r>
              <a:rPr lang="pl-PL" b="1" dirty="0" smtClean="0"/>
              <a:t>Wykonanie nakładek bitumicznych</a:t>
            </a:r>
            <a:endParaRPr lang="pl-PL" b="1" dirty="0"/>
          </a:p>
        </p:txBody>
      </p:sp>
      <p:pic>
        <p:nvPicPr>
          <p:cNvPr id="2050" name="Picture 2" descr="C:\Users\A0809\Desktop\tabelka kop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54" y="887937"/>
            <a:ext cx="8837492" cy="15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467544" y="2407388"/>
            <a:ext cx="81369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/>
              <a:t>W 2015 roku wykonano </a:t>
            </a:r>
            <a:br>
              <a:rPr lang="pl-PL" sz="2000" b="1" dirty="0" smtClean="0"/>
            </a:br>
            <a:r>
              <a:rPr lang="pl-PL" sz="2000" b="1" dirty="0" smtClean="0">
                <a:solidFill>
                  <a:schemeClr val="bg1"/>
                </a:solidFill>
              </a:rPr>
              <a:t>18 690 </a:t>
            </a:r>
            <a:r>
              <a:rPr lang="pl-PL" sz="2000" b="1" dirty="0" err="1" smtClean="0">
                <a:solidFill>
                  <a:schemeClr val="bg1"/>
                </a:solidFill>
              </a:rPr>
              <a:t>mb</a:t>
            </a:r>
            <a:r>
              <a:rPr lang="pl-PL" sz="2000" b="1" dirty="0" smtClean="0">
                <a:solidFill>
                  <a:schemeClr val="bg1"/>
                </a:solidFill>
              </a:rPr>
              <a:t> </a:t>
            </a:r>
            <a:r>
              <a:rPr lang="pl-PL" sz="2000" dirty="0" smtClean="0"/>
              <a:t>nakładek bitumicznych na drogi powiatowe. </a:t>
            </a:r>
            <a:br>
              <a:rPr lang="pl-PL" sz="2000" dirty="0" smtClean="0"/>
            </a:br>
            <a:r>
              <a:rPr lang="pl-PL" sz="2000" b="1" dirty="0" smtClean="0"/>
              <a:t>W tym:</a:t>
            </a:r>
          </a:p>
          <a:p>
            <a:pPr algn="ctr"/>
            <a:r>
              <a:rPr lang="pl-PL" sz="2000" b="1" dirty="0" smtClean="0">
                <a:solidFill>
                  <a:schemeClr val="bg1"/>
                </a:solidFill>
              </a:rPr>
              <a:t>1 880 </a:t>
            </a:r>
            <a:r>
              <a:rPr lang="pl-PL" sz="2000" b="1" dirty="0" err="1" smtClean="0">
                <a:solidFill>
                  <a:schemeClr val="bg1"/>
                </a:solidFill>
              </a:rPr>
              <a:t>mb</a:t>
            </a:r>
            <a:r>
              <a:rPr lang="pl-PL" sz="2000" b="1" dirty="0" smtClean="0">
                <a:solidFill>
                  <a:schemeClr val="bg1"/>
                </a:solidFill>
              </a:rPr>
              <a:t> </a:t>
            </a:r>
            <a:r>
              <a:rPr lang="pl-PL" sz="2000" dirty="0" smtClean="0"/>
              <a:t>zlecone firmom zewnętrznym </a:t>
            </a:r>
            <a:br>
              <a:rPr lang="pl-PL" sz="2000" dirty="0" smtClean="0"/>
            </a:br>
            <a:r>
              <a:rPr lang="pl-PL" sz="2000" dirty="0" smtClean="0"/>
              <a:t>(ul. Napoleona - Kobyłka, ul. Norwida - Radzymin, Guzowatka, Białki)</a:t>
            </a:r>
            <a:br>
              <a:rPr lang="pl-PL" sz="2000" dirty="0" smtClean="0"/>
            </a:br>
            <a:r>
              <a:rPr lang="pl-PL" sz="2000" b="1" dirty="0" smtClean="0">
                <a:solidFill>
                  <a:schemeClr val="bg1"/>
                </a:solidFill>
              </a:rPr>
              <a:t>16 810 </a:t>
            </a:r>
            <a:r>
              <a:rPr lang="pl-PL" sz="2000" b="1" dirty="0" err="1" smtClean="0">
                <a:solidFill>
                  <a:schemeClr val="bg1"/>
                </a:solidFill>
              </a:rPr>
              <a:t>mb</a:t>
            </a:r>
            <a:r>
              <a:rPr lang="pl-PL" sz="2000" b="1" dirty="0" smtClean="0">
                <a:solidFill>
                  <a:schemeClr val="bg1"/>
                </a:solidFill>
              </a:rPr>
              <a:t> </a:t>
            </a:r>
            <a:r>
              <a:rPr lang="pl-PL" sz="2000" dirty="0" smtClean="0"/>
              <a:t>wykonane siłami własnymi WID</a:t>
            </a:r>
            <a:br>
              <a:rPr lang="pl-PL" sz="2000" dirty="0" smtClean="0"/>
            </a:br>
            <a:r>
              <a:rPr lang="pl-PL" sz="2000" i="1" dirty="0" smtClean="0"/>
              <a:t>(wykaz w sprawozdaniu)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269223" y="4816331"/>
            <a:ext cx="8533546" cy="1908215"/>
          </a:xfrm>
          <a:prstGeom prst="rect">
            <a:avLst/>
          </a:prstGeom>
          <a:solidFill>
            <a:schemeClr val="accent3">
              <a:lumMod val="60000"/>
              <a:lumOff val="40000"/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0000"/>
                </a:solidFill>
              </a:rPr>
              <a:t>Dotychczas wykonywano ok. 8 tys. </a:t>
            </a:r>
            <a:r>
              <a:rPr lang="pl-PL" sz="2400" b="1" dirty="0" err="1" smtClean="0">
                <a:solidFill>
                  <a:srgbClr val="FF0000"/>
                </a:solidFill>
              </a:rPr>
              <a:t>mb</a:t>
            </a:r>
            <a:r>
              <a:rPr lang="pl-PL" sz="2400" b="1" dirty="0" smtClean="0">
                <a:solidFill>
                  <a:srgbClr val="FF0000"/>
                </a:solidFill>
              </a:rPr>
              <a:t> nakładek bitumicznych.</a:t>
            </a:r>
            <a:r>
              <a:rPr lang="pl-PL" b="1" dirty="0" smtClean="0"/>
              <a:t>  </a:t>
            </a:r>
            <a:br>
              <a:rPr lang="pl-PL" b="1" dirty="0" smtClean="0"/>
            </a:br>
            <a:endParaRPr lang="pl-PL" b="1" dirty="0" smtClean="0"/>
          </a:p>
          <a:p>
            <a:pPr algn="ctr"/>
            <a:r>
              <a:rPr lang="pl-PL" sz="2000" b="1" dirty="0" smtClean="0"/>
              <a:t>W 2015 roku Starostwo Powiatowe </a:t>
            </a:r>
            <a:br>
              <a:rPr lang="pl-PL" sz="2000" b="1" dirty="0" smtClean="0"/>
            </a:br>
            <a:r>
              <a:rPr lang="pl-PL" sz="2000" b="1" dirty="0" smtClean="0"/>
              <a:t>ułożyło 16 530 </a:t>
            </a:r>
            <a:r>
              <a:rPr lang="pl-PL" sz="2000" b="1" dirty="0" err="1" smtClean="0"/>
              <a:t>mb</a:t>
            </a:r>
            <a:r>
              <a:rPr lang="pl-PL" sz="2000" b="1" dirty="0" smtClean="0"/>
              <a:t> nakładki z betonu asfaltowego. 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pl-PL" b="1" dirty="0" smtClean="0"/>
          </a:p>
          <a:p>
            <a:pPr algn="ctr"/>
            <a:r>
              <a:rPr lang="pl-PL" b="1" dirty="0" smtClean="0"/>
              <a:t>To rekordowy wynik.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20775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265337" y="1223927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Starostwo Powiatowe w 2015 roku </a:t>
            </a:r>
            <a:br>
              <a:rPr lang="pl-PL" sz="2800" dirty="0" smtClean="0"/>
            </a:br>
            <a:r>
              <a:rPr lang="pl-PL" sz="2800" b="1" dirty="0" smtClean="0">
                <a:solidFill>
                  <a:schemeClr val="bg1"/>
                </a:solidFill>
              </a:rPr>
              <a:t>odtworzyło 8,2 km rowów przydrożnych</a:t>
            </a:r>
            <a:endParaRPr lang="pl-PL" sz="28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A0809\Desktop\rowy00008_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3531">
            <a:off x="6718396" y="309321"/>
            <a:ext cx="2044635" cy="301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44296"/>
            <a:ext cx="7772400" cy="936104"/>
          </a:xfrm>
        </p:spPr>
        <p:txBody>
          <a:bodyPr>
            <a:noAutofit/>
          </a:bodyPr>
          <a:lstStyle/>
          <a:p>
            <a:r>
              <a:rPr lang="pl-PL" sz="4000" b="1" dirty="0" smtClean="0"/>
              <a:t>Odtworzenie rowów przydrożnych</a:t>
            </a:r>
            <a:endParaRPr lang="pl-PL" sz="4000" b="1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482468" y="4790522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400" dirty="0" smtClean="0"/>
              <a:t>Starostwo Powiatowe w 2015 roku  uporządkowało </a:t>
            </a:r>
            <a:br>
              <a:rPr lang="pl-PL" sz="2400" dirty="0" smtClean="0"/>
            </a:br>
            <a:r>
              <a:rPr lang="pl-PL" sz="2400" b="1" dirty="0" smtClean="0">
                <a:solidFill>
                  <a:srgbClr val="FF0000"/>
                </a:solidFill>
              </a:rPr>
              <a:t>41,3 km poboczy </a:t>
            </a:r>
            <a:endParaRPr lang="pl-PL" sz="2400" b="1" dirty="0">
              <a:solidFill>
                <a:srgbClr val="FF0000"/>
              </a:solidFill>
            </a:endParaRPr>
          </a:p>
        </p:txBody>
      </p:sp>
      <p:pic>
        <p:nvPicPr>
          <p:cNvPr id="3075" name="Picture 3" descr="C:\Users\A0809\Desktop\0808061045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1958">
            <a:off x="277595" y="3789196"/>
            <a:ext cx="2224832" cy="287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ytuł 1"/>
          <p:cNvSpPr txBox="1">
            <a:spLocks/>
          </p:cNvSpPr>
          <p:nvPr/>
        </p:nvSpPr>
        <p:spPr>
          <a:xfrm>
            <a:off x="-324544" y="2906116"/>
            <a:ext cx="77724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sz="3200" b="1" dirty="0" smtClean="0"/>
              <a:t>Obustronne mechaniczne ścinanie poboczy</a:t>
            </a:r>
            <a:endParaRPr lang="pl-PL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82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4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8529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Najważniejsze inwestycje w 2015 roku</a:t>
            </a:r>
            <a:endParaRPr lang="pl-PL" b="1" dirty="0"/>
          </a:p>
        </p:txBody>
      </p:sp>
      <p:pic>
        <p:nvPicPr>
          <p:cNvPr id="3" name="Picture 2" descr="C:\Users\A0809\Desktop\2000px-POL_powiat_wołomiński_COA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80728"/>
            <a:ext cx="1152128" cy="139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9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Budowa chodnika </a:t>
            </a:r>
            <a:br>
              <a:rPr lang="pl-PL" b="1" dirty="0" smtClean="0"/>
            </a:br>
            <a:r>
              <a:rPr lang="pl-PL" b="1" dirty="0" smtClean="0"/>
              <a:t>przy ul. Boryny w Helenowie </a:t>
            </a:r>
            <a:br>
              <a:rPr lang="pl-PL" b="1" dirty="0" smtClean="0"/>
            </a:br>
            <a:r>
              <a:rPr lang="pl-PL" dirty="0" smtClean="0"/>
              <a:t>(przed)</a:t>
            </a:r>
            <a:endParaRPr lang="pl-PL" dirty="0"/>
          </a:p>
        </p:txBody>
      </p:sp>
      <p:pic>
        <p:nvPicPr>
          <p:cNvPr id="5122" name="Picture 2" descr="C:\Users\A0809\Desktop\Promocja\3 Budowa chodnika przy ul. Boryny w Helenowie gm. Wołomin\Przed\boryny prz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85" y="2276872"/>
            <a:ext cx="873743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17640" y="-34280"/>
            <a:ext cx="4474840" cy="2722314"/>
          </a:xfrm>
        </p:spPr>
        <p:txBody>
          <a:bodyPr>
            <a:normAutofit/>
          </a:bodyPr>
          <a:lstStyle/>
          <a:p>
            <a:r>
              <a:rPr lang="pl-PL" sz="3600" b="1" dirty="0" smtClean="0"/>
              <a:t>Budowa chodnika </a:t>
            </a:r>
            <a:br>
              <a:rPr lang="pl-PL" sz="3600" b="1" dirty="0" smtClean="0"/>
            </a:br>
            <a:r>
              <a:rPr lang="pl-PL" sz="3600" b="1" dirty="0" smtClean="0"/>
              <a:t>przy ul. Boryny </a:t>
            </a:r>
            <a:br>
              <a:rPr lang="pl-PL" sz="3600" b="1" dirty="0" smtClean="0"/>
            </a:br>
            <a:r>
              <a:rPr lang="pl-PL" sz="3600" b="1" dirty="0" smtClean="0"/>
              <a:t>w Helenowie </a:t>
            </a:r>
            <a:r>
              <a:rPr lang="pl-PL" sz="3600" dirty="0" smtClean="0"/>
              <a:t>(po)</a:t>
            </a:r>
            <a:endParaRPr lang="pl-PL" sz="3600" dirty="0"/>
          </a:p>
        </p:txBody>
      </p:sp>
      <p:pic>
        <p:nvPicPr>
          <p:cNvPr id="6146" name="Picture 2" descr="C:\Users\A0809\Desktop\Promocja\3 Budowa chodnika przy ul. Boryny w Helenowie gm. Wołomin\Po\DSC090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4302478" cy="573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4644008" y="2996952"/>
            <a:ext cx="42484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Zakres rzeczowy: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Budowa chodnika i zjazdów </a:t>
            </a:r>
            <a:br>
              <a:rPr lang="pl-PL" sz="2800" dirty="0" smtClean="0"/>
            </a:br>
            <a:r>
              <a:rPr lang="pl-PL" sz="2800" dirty="0" smtClean="0"/>
              <a:t>na odcinku </a:t>
            </a:r>
            <a:r>
              <a:rPr lang="pl-PL" sz="2800" dirty="0" smtClean="0">
                <a:solidFill>
                  <a:srgbClr val="FF0000"/>
                </a:solidFill>
              </a:rPr>
              <a:t>877 m</a:t>
            </a:r>
            <a:r>
              <a:rPr lang="pl-PL" sz="2800" dirty="0" smtClean="0"/>
              <a:t/>
            </a:r>
            <a:br>
              <a:rPr lang="pl-PL" sz="2800" dirty="0" smtClean="0"/>
            </a:br>
            <a:endParaRPr lang="pl-PL" sz="2800" dirty="0" smtClean="0"/>
          </a:p>
          <a:p>
            <a:pPr algn="ctr"/>
            <a:r>
              <a:rPr lang="pl-PL" sz="2800" b="1" dirty="0" smtClean="0"/>
              <a:t>Koszt realizacji zadania:</a:t>
            </a:r>
            <a:br>
              <a:rPr lang="pl-PL" sz="2800" b="1" dirty="0" smtClean="0"/>
            </a:br>
            <a:r>
              <a:rPr lang="pl-PL" sz="2800" dirty="0" smtClean="0"/>
              <a:t>361 356,60 zł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345643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0512" y="764704"/>
            <a:ext cx="8229600" cy="1143000"/>
          </a:xfrm>
        </p:spPr>
        <p:txBody>
          <a:bodyPr>
            <a:noAutofit/>
          </a:bodyPr>
          <a:lstStyle/>
          <a:p>
            <a:r>
              <a:rPr lang="pl-PL" sz="3200" b="1" dirty="0" smtClean="0"/>
              <a:t>Modernizacja części drogi Kuligów-Józefów-Kowalicha-Marianów gm. Dąbrówka </a:t>
            </a:r>
            <a:br>
              <a:rPr lang="pl-PL" sz="3200" b="1" dirty="0" smtClean="0"/>
            </a:br>
            <a:r>
              <a:rPr lang="pl-PL" sz="3200" dirty="0" smtClean="0"/>
              <a:t>(przed)</a:t>
            </a:r>
            <a:endParaRPr lang="pl-PL" sz="3200" dirty="0"/>
          </a:p>
        </p:txBody>
      </p:sp>
      <p:pic>
        <p:nvPicPr>
          <p:cNvPr id="7170" name="Picture 2" descr="C:\Users\A0809\Desktop\Promocja\8 Modernizacja części drogi Kuligów-Józefów-Kowalicha-Marianów, gm. Dąbrówka\Przed\prz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73" y="2420888"/>
            <a:ext cx="867127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84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0789" y="188640"/>
            <a:ext cx="4474840" cy="2722314"/>
          </a:xfrm>
        </p:spPr>
        <p:txBody>
          <a:bodyPr>
            <a:normAutofit fontScale="90000"/>
          </a:bodyPr>
          <a:lstStyle/>
          <a:p>
            <a:r>
              <a:rPr lang="pl-PL" sz="3600" b="1" dirty="0" smtClean="0"/>
              <a:t>Modernizacja części drogi Kuligów-Józefów-Kowalicha-Marianów gm. Dąbrówka</a:t>
            </a:r>
            <a:r>
              <a:rPr lang="pl-PL" sz="3600" dirty="0" smtClean="0"/>
              <a:t>(po)</a:t>
            </a:r>
            <a:endParaRPr lang="pl-PL" sz="36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4661239" y="3429000"/>
            <a:ext cx="424847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Zakres rzeczowy: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400" dirty="0" smtClean="0"/>
              <a:t>Budowa chodnika i zjazdów </a:t>
            </a:r>
            <a:br>
              <a:rPr lang="pl-PL" sz="2400" dirty="0" smtClean="0"/>
            </a:br>
            <a:r>
              <a:rPr lang="pl-PL" sz="2400" dirty="0" smtClean="0"/>
              <a:t>na odcinku </a:t>
            </a:r>
            <a:r>
              <a:rPr lang="pl-PL" sz="2400" dirty="0" smtClean="0">
                <a:solidFill>
                  <a:srgbClr val="FF0000"/>
                </a:solidFill>
              </a:rPr>
              <a:t>980 m</a:t>
            </a:r>
            <a:r>
              <a:rPr lang="pl-PL" sz="2400" dirty="0" smtClean="0"/>
              <a:t> wraz z elementami odwodnienia</a:t>
            </a:r>
            <a:r>
              <a:rPr lang="pl-PL" sz="2800" dirty="0" smtClean="0"/>
              <a:t/>
            </a:r>
            <a:br>
              <a:rPr lang="pl-PL" sz="2800" dirty="0" smtClean="0"/>
            </a:br>
            <a:endParaRPr lang="pl-PL" sz="2800" dirty="0" smtClean="0"/>
          </a:p>
          <a:p>
            <a:pPr algn="ctr"/>
            <a:r>
              <a:rPr lang="pl-PL" sz="2800" b="1" dirty="0"/>
              <a:t>Koszt realizacji zadania:</a:t>
            </a: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dirty="0" smtClean="0"/>
              <a:t>423 830,19 zł</a:t>
            </a:r>
            <a:endParaRPr lang="pl-PL" sz="2800" b="1" dirty="0"/>
          </a:p>
        </p:txBody>
      </p:sp>
      <p:pic>
        <p:nvPicPr>
          <p:cNvPr id="8194" name="Picture 2" descr="C:\Users\A0809\Desktop\Promocja\8 Modernizacja części drogi Kuligów-Józefów-Kowalicha-Marianów, gm. Dąbrówka\Po\DSC0910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54" y="656692"/>
            <a:ext cx="4358735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93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365</Words>
  <Application>Microsoft Office PowerPoint</Application>
  <PresentationFormat>Pokaz na ekranie (4:3)</PresentationFormat>
  <Paragraphs>149</Paragraphs>
  <Slides>21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Motyw pakietu Office</vt:lpstr>
      <vt:lpstr>Inwestycje i remonty w 2015 roku</vt:lpstr>
      <vt:lpstr>Wydział Inwestycji                      i Drogownictwa w liczbach</vt:lpstr>
      <vt:lpstr>Wykonanie nakładek bitumicznych</vt:lpstr>
      <vt:lpstr>Odtworzenie rowów przydrożnych</vt:lpstr>
      <vt:lpstr>Najważniejsze inwestycje w 2015 roku</vt:lpstr>
      <vt:lpstr>Budowa chodnika  przy ul. Boryny w Helenowie  (przed)</vt:lpstr>
      <vt:lpstr>Budowa chodnika  przy ul. Boryny  w Helenowie (po)</vt:lpstr>
      <vt:lpstr>Modernizacja części drogi Kuligów-Józefów-Kowalicha-Marianów gm. Dąbrówka  (przed)</vt:lpstr>
      <vt:lpstr>Modernizacja części drogi Kuligów-Józefów-Kowalicha-Marianów gm. Dąbrówka(po)</vt:lpstr>
      <vt:lpstr>Kontynuacja przebudowy drogi powiatowej do drogi wojewódzkiej 634 w miejscowości Ostrówek, gm. Klembów </vt:lpstr>
      <vt:lpstr>Remont mostu drogowego w Jadowie  (przed remontem)</vt:lpstr>
      <vt:lpstr>Remont mostu  drogowego  w Jadowie (po remoncie)</vt:lpstr>
      <vt:lpstr>Zakup nieruchomości               na cele szkolnictwa specjalnego i przebudowa budynku</vt:lpstr>
      <vt:lpstr>Rozbudowa LO                      w Radzyminie wraz                z salą gimnastyczną </vt:lpstr>
      <vt:lpstr>Przebudowa ciągu ulic Wojska Polskiego, Rychlińskiego, Szpitalnej, Kochanowskiego i Drewnickiej w Ząbkach </vt:lpstr>
      <vt:lpstr>Przebudowa ciągu ulic Załuskiego – Zagańczyka - Mareckiej i Szerokiej w Kobyłce, gm. Kobyłka</vt:lpstr>
      <vt:lpstr>Budowa chodnika w m. Józefów w ciągu ulicy Klonowej, gm. Dąbrówka</vt:lpstr>
      <vt:lpstr>Nakładki wykonane w roku 2015</vt:lpstr>
      <vt:lpstr>Dotacja dla SZPZOZ na dofinansowanie zakupów sprzętu specjalistycznego, modernizację oddziałów szpitalnych i rozbudowę obiektu</vt:lpstr>
      <vt:lpstr>Pozostałe zadania 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Wydział  Inwestycji i Drogownictwa  w 2015 roku</dc:title>
  <dc:creator>A0809</dc:creator>
  <cp:lastModifiedBy>admin</cp:lastModifiedBy>
  <cp:revision>45</cp:revision>
  <cp:lastPrinted>2016-06-17T07:03:26Z</cp:lastPrinted>
  <dcterms:created xsi:type="dcterms:W3CDTF">2016-06-15T11:44:49Z</dcterms:created>
  <dcterms:modified xsi:type="dcterms:W3CDTF">2016-06-17T07:03:30Z</dcterms:modified>
</cp:coreProperties>
</file>